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6576000" cy="27432000"/>
  <p:notesSz cx="6858000" cy="9144000"/>
  <p:defaultTextStyle>
    <a:defPPr>
      <a:defRPr lang="en-US"/>
    </a:defPPr>
    <a:lvl1pPr marL="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08" userDrawn="1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82A"/>
    <a:srgbClr val="E10728"/>
    <a:srgbClr val="DDDDDD"/>
    <a:srgbClr val="4F81BD"/>
    <a:srgbClr val="E51837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4" autoAdjust="0"/>
  </p:normalViewPr>
  <p:slideViewPr>
    <p:cSldViewPr>
      <p:cViewPr>
        <p:scale>
          <a:sx n="45" d="100"/>
          <a:sy n="45" d="100"/>
        </p:scale>
        <p:origin x="24" y="-619"/>
      </p:cViewPr>
      <p:guideLst>
        <p:guide orient="horz" pos="8208"/>
        <p:guide pos="115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0EAE1-FC41-4969-9DAB-AA470081562C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51567-F38C-4BB3-8C60-E9FA703B4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51567-F38C-4BB3-8C60-E9FA703B4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2"/>
            <a:ext cx="310896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2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0" y="4394200"/>
            <a:ext cx="32918400" cy="9362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0" y="4394200"/>
            <a:ext cx="98145600" cy="9362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9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602"/>
            <a:ext cx="31089600" cy="54483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6854"/>
            <a:ext cx="31089600" cy="600074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8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0" y="25603200"/>
            <a:ext cx="65532000" cy="72415400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6800" y="25603200"/>
            <a:ext cx="65532000" cy="72415400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2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140452"/>
            <a:ext cx="16160752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8699500"/>
            <a:ext cx="16160752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2"/>
            <a:ext cx="16167100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0"/>
            <a:ext cx="16167100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7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3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092200"/>
            <a:ext cx="12033252" cy="46482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5740402"/>
            <a:ext cx="12033252" cy="18764252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6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9202400"/>
            <a:ext cx="21945600" cy="22669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451100"/>
            <a:ext cx="21945600" cy="16459200"/>
          </a:xfrm>
        </p:spPr>
        <p:txBody>
          <a:bodyPr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1469352"/>
            <a:ext cx="21945600" cy="3219448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1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2"/>
            <a:ext cx="32918400" cy="4572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2"/>
            <a:ext cx="32918400" cy="18103852"/>
          </a:xfrm>
          <a:prstGeom prst="rect">
            <a:avLst/>
          </a:prstGeom>
        </p:spPr>
        <p:txBody>
          <a:bodyPr vert="horz" lIns="365760" tIns="182880" rIns="365760" bIns="1828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2"/>
            <a:ext cx="8534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B5BA-C289-4AF5-9B56-F4FEEB6A3BD1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2"/>
            <a:ext cx="11582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2"/>
            <a:ext cx="8534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1ED1D-4357-4742-8E8B-C29F0766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4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7600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0" indent="-1371600" algn="l" defTabSz="365760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0" indent="-1143000" algn="l" defTabSz="3657600" rtl="0" eaLnBrk="1" latinLnBrk="0" hangingPunct="1">
        <a:spcBef>
          <a:spcPct val="20000"/>
        </a:spcBef>
        <a:buFont typeface="Arial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spcBef>
          <a:spcPct val="20000"/>
        </a:spcBef>
        <a:buFont typeface="Arial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spcBef>
          <a:spcPct val="20000"/>
        </a:spcBef>
        <a:buFont typeface="Arial" pitchFamily="34" charset="0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5.jpeg"/><Relationship Id="rId12" Type="http://schemas.openxmlformats.org/officeDocument/2006/relationships/hyperlink" Target="http://onlinelibrary.wiley.com/doi/10.1002/adma.200701141/full" TargetMode="External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18637306" y="10668000"/>
            <a:ext cx="17234419" cy="156772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43" name="Group 242"/>
          <p:cNvGrpSpPr/>
          <p:nvPr/>
        </p:nvGrpSpPr>
        <p:grpSpPr>
          <a:xfrm>
            <a:off x="27691994" y="21832248"/>
            <a:ext cx="7813181" cy="3268589"/>
            <a:chOff x="27435439" y="19202400"/>
            <a:chExt cx="8196626" cy="3429000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" r="6810" b="-1"/>
            <a:stretch/>
          </p:blipFill>
          <p:spPr>
            <a:xfrm>
              <a:off x="31433704" y="19282485"/>
              <a:ext cx="4198361" cy="3348915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25" r="5949"/>
            <a:stretch/>
          </p:blipFill>
          <p:spPr>
            <a:xfrm>
              <a:off x="27435439" y="19202400"/>
              <a:ext cx="4191000" cy="336964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325" y="4903786"/>
            <a:ext cx="5438103" cy="432853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2555200" y="3587419"/>
            <a:ext cx="13333590" cy="674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3274" y="7427002"/>
            <a:ext cx="3755320" cy="1574012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22905395" y="4940720"/>
            <a:ext cx="806365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cantilever bimorph design is considered for this flow sensing application 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sensor consists of two piezoelectric layers bonded on the two side of a base elastic substrate.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model for this piezo-system is developed using an energy formulation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19" name="TextBox 18"/>
          <p:cNvSpPr txBox="1"/>
          <p:nvPr/>
        </p:nvSpPr>
        <p:spPr>
          <a:xfrm>
            <a:off x="865232" y="10676830"/>
            <a:ext cx="17505277" cy="1568837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1205903" y="10820400"/>
            <a:ext cx="16777297" cy="856485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02003" y="3581400"/>
            <a:ext cx="21257507" cy="674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344437" y="3888677"/>
            <a:ext cx="20533744" cy="856485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429000" y="1670440"/>
            <a:ext cx="31710085" cy="1301360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429000" y="246984"/>
            <a:ext cx="23568204" cy="2038644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378456" y="1085482"/>
            <a:ext cx="243105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Artificial Hair Sensor For Aerodynamic Flow Sensing</a:t>
            </a:r>
          </a:p>
          <a:p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5" y="284780"/>
            <a:ext cx="1873604" cy="254719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573" y="228600"/>
            <a:ext cx="8025627" cy="129533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4038276" y="2396481"/>
            <a:ext cx="7106878" cy="769441"/>
          </a:xfrm>
          <a:prstGeom prst="rect">
            <a:avLst/>
          </a:prstGeom>
          <a:solidFill>
            <a:schemeClr val="bg1"/>
          </a:solidFill>
          <a:ln w="76200">
            <a:solidFill>
              <a:srgbClr val="EB082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Aditya Saini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295400" y="3859539"/>
            <a:ext cx="20582781" cy="89917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Motivation and Overview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57312" y="26639414"/>
            <a:ext cx="35109088" cy="654888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asaini2@ncsu.edu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3736" y="6990834"/>
            <a:ext cx="2332902" cy="311053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050504" y="4916326"/>
            <a:ext cx="5541336" cy="2083717"/>
            <a:chOff x="2471756" y="2646969"/>
            <a:chExt cx="5541336" cy="208371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5529" y="2646969"/>
              <a:ext cx="2777563" cy="208371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45" name="Group 44"/>
            <p:cNvGrpSpPr/>
            <p:nvPr/>
          </p:nvGrpSpPr>
          <p:grpSpPr>
            <a:xfrm>
              <a:off x="2471756" y="2721579"/>
              <a:ext cx="4814007" cy="1926025"/>
              <a:chOff x="4123805" y="1940805"/>
              <a:chExt cx="4814007" cy="1926025"/>
            </a:xfrm>
          </p:grpSpPr>
          <p:pic>
            <p:nvPicPr>
              <p:cNvPr id="46" name="Picture 4" descr="http://jivotinkite.com/wp-content/uploads/2012/01/%D0%90%D1%81%D1%82%D0%B8%D0%B0%D0%BD%D0%B0%D0%BA%D1%81-%D0%BC%D0%B5%D0%BA%D1%81%D0%B8%D0%BA%D0%B0%D0%BD%D1%81%D0%BA%D0%B8-Astyanax-fasciatus-mexicanus-1.jp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8" t="15063" r="8052" b="9601"/>
              <a:stretch/>
            </p:blipFill>
            <p:spPr bwMode="auto">
              <a:xfrm>
                <a:off x="4123805" y="2296624"/>
                <a:ext cx="2678648" cy="1395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Oval 46"/>
              <p:cNvSpPr/>
              <p:nvPr/>
            </p:nvSpPr>
            <p:spPr>
              <a:xfrm>
                <a:off x="5498667" y="2760263"/>
                <a:ext cx="411892" cy="35206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7"/>
              </p:cNvCxnSpPr>
              <p:nvPr/>
            </p:nvCxnSpPr>
            <p:spPr>
              <a:xfrm flipV="1">
                <a:off x="5850239" y="1940805"/>
                <a:ext cx="1882681" cy="87101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5"/>
              </p:cNvCxnSpPr>
              <p:nvPr/>
            </p:nvCxnSpPr>
            <p:spPr>
              <a:xfrm>
                <a:off x="5850239" y="3060772"/>
                <a:ext cx="1882681" cy="80605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0"/>
              <a:srcRect l="81177" t="89502" r="4884" b="219"/>
              <a:stretch/>
            </p:blipFill>
            <p:spPr>
              <a:xfrm>
                <a:off x="8550634" y="2893143"/>
                <a:ext cx="387178" cy="21418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  <p:sp>
        <p:nvSpPr>
          <p:cNvPr id="6" name="TextBox 5"/>
          <p:cNvSpPr txBox="1"/>
          <p:nvPr/>
        </p:nvSpPr>
        <p:spPr>
          <a:xfrm>
            <a:off x="1268237" y="4840843"/>
            <a:ext cx="650416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Nature’s fliers and swimmers possess integrated sensory receptors that are adapted efficiently to detect any disturbing phenomenon during flight, as early as possible, and provide necessary feedback for control.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Birds and insects exploit such sensing in their wings to perform demanding flight maneuvers and maintain stability under wind gusts and flow disturbances.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/>
              <a:t>Cantilever-type flow sensing hair receptors have inspired a new class of deflection-based wall shear stress sensors.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83419" y="4953000"/>
            <a:ext cx="770498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/>
              <a:t>Artificial hair-like structures can be used for –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600" dirty="0"/>
              <a:t>Assessment of flow rate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600" dirty="0"/>
              <a:t>Measurement of shear stress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600" dirty="0"/>
              <a:t>Identification of separation </a:t>
            </a:r>
          </a:p>
          <a:p>
            <a:pPr marL="457200" lvl="1" algn="just"/>
            <a:r>
              <a:rPr lang="en-US" sz="2600" dirty="0"/>
              <a:t>and stagnation point locations</a:t>
            </a:r>
          </a:p>
          <a:p>
            <a:pPr algn="just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956232" y="7162800"/>
            <a:ext cx="46810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Real-time knowledge of the incoming aerodynamic flow can be crucial for stall sensing, enhanced flight performance, envelope protection and control. 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2936200" y="3888678"/>
            <a:ext cx="12556821" cy="862504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757531" y="3865558"/>
            <a:ext cx="14482127" cy="89917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Formulation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179181" y="7149272"/>
            <a:ext cx="7718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/>
              <a:t> 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8369754" y="12106444"/>
            <a:ext cx="0" cy="136339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9650898" y="6764148"/>
            <a:ext cx="1935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hlinkClick r:id="rId12"/>
              </a:rPr>
              <a:t> </a:t>
            </a:r>
            <a:r>
              <a:rPr lang="en-US" sz="1000" i="1" dirty="0" err="1">
                <a:hlinkClick r:id="rId12"/>
              </a:rPr>
              <a:t>Tsukruk</a:t>
            </a:r>
            <a:r>
              <a:rPr lang="en-US" sz="1000" i="1" dirty="0">
                <a:hlinkClick r:id="rId12"/>
              </a:rPr>
              <a:t> et al., Georgia Tech </a:t>
            </a:r>
            <a:endParaRPr lang="en-US" sz="1000" i="1" dirty="0"/>
          </a:p>
        </p:txBody>
      </p:sp>
      <p:pic>
        <p:nvPicPr>
          <p:cNvPr id="158" name="Picture 4" descr="https://encrypted-tbn0.gstatic.com/images?q=tbn:ANd9GcTFRVVK2u6dFr9ounuTkhpTr4Xf9X3SQckPRsNDHMxrexjzFcq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42" y="7316713"/>
            <a:ext cx="2389946" cy="2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77" y="14020800"/>
            <a:ext cx="8886186" cy="2466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0" y="22897091"/>
            <a:ext cx="4116147" cy="3087109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9020118" y="10799706"/>
            <a:ext cx="16525093" cy="856485"/>
          </a:xfrm>
          <a:prstGeom prst="rect">
            <a:avLst/>
          </a:prstGeom>
          <a:solidFill>
            <a:srgbClr val="EB0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22601530" y="10827603"/>
            <a:ext cx="96745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Case -  2 : Flow over an Airfoil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4426010" y="10820400"/>
            <a:ext cx="96745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Case -  1 : Flow over a Flat plate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634" y="19202400"/>
            <a:ext cx="4099966" cy="32273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65" y="22541557"/>
            <a:ext cx="4280635" cy="32140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88" y="19373392"/>
            <a:ext cx="4140812" cy="3105608"/>
          </a:xfrm>
          <a:prstGeom prst="rect">
            <a:avLst/>
          </a:prstGeom>
        </p:spPr>
      </p:pic>
      <p:grpSp>
        <p:nvGrpSpPr>
          <p:cNvPr id="228" name="Group 227"/>
          <p:cNvGrpSpPr/>
          <p:nvPr/>
        </p:nvGrpSpPr>
        <p:grpSpPr>
          <a:xfrm>
            <a:off x="10718278" y="14064816"/>
            <a:ext cx="7119763" cy="11462184"/>
            <a:chOff x="10718278" y="13379016"/>
            <a:chExt cx="7119763" cy="11462184"/>
          </a:xfrm>
        </p:grpSpPr>
        <p:grpSp>
          <p:nvGrpSpPr>
            <p:cNvPr id="224" name="Group 223"/>
            <p:cNvGrpSpPr/>
            <p:nvPr/>
          </p:nvGrpSpPr>
          <p:grpSpPr>
            <a:xfrm>
              <a:off x="10790392" y="13379016"/>
              <a:ext cx="7044533" cy="2775384"/>
              <a:chOff x="10790392" y="13379016"/>
              <a:chExt cx="7044533" cy="277538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0790392" y="13387457"/>
                <a:ext cx="3491647" cy="2618735"/>
                <a:chOff x="10681707" y="13390366"/>
                <a:chExt cx="3491647" cy="261873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81707" y="13390366"/>
                  <a:ext cx="3491647" cy="2618735"/>
                </a:xfrm>
                <a:prstGeom prst="rect">
                  <a:avLst/>
                </a:prstGeom>
              </p:spPr>
            </p:pic>
            <p:sp>
              <p:nvSpPr>
                <p:cNvPr id="38" name="TextBox 37"/>
                <p:cNvSpPr txBox="1"/>
                <p:nvPr/>
              </p:nvSpPr>
              <p:spPr>
                <a:xfrm>
                  <a:off x="12027496" y="13542766"/>
                  <a:ext cx="1498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 dirty="0" err="1"/>
                    <a:t>Lp</a:t>
                  </a:r>
                  <a:r>
                    <a:rPr lang="en-US" sz="1800" b="1" dirty="0"/>
                    <a:t> = 1 mm</a:t>
                  </a:r>
                </a:p>
              </p:txBody>
            </p:sp>
          </p:grp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9050" y="13450538"/>
                <a:ext cx="3334136" cy="2500603"/>
              </a:xfrm>
              <a:prstGeom prst="rect">
                <a:avLst/>
              </a:prstGeom>
            </p:spPr>
          </p:pic>
          <p:sp>
            <p:nvSpPr>
              <p:cNvPr id="154" name="TextBox 153"/>
              <p:cNvSpPr txBox="1"/>
              <p:nvPr/>
            </p:nvSpPr>
            <p:spPr>
              <a:xfrm>
                <a:off x="10814277" y="13379016"/>
                <a:ext cx="7020648" cy="2775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>
              <a:off x="10769452" y="16233180"/>
              <a:ext cx="7060963" cy="2816820"/>
              <a:chOff x="10769452" y="16233180"/>
              <a:chExt cx="7060963" cy="28168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10769452" y="16233180"/>
                <a:ext cx="3512587" cy="2634440"/>
                <a:chOff x="14165140" y="13390366"/>
                <a:chExt cx="3512587" cy="2634440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65140" y="13390366"/>
                  <a:ext cx="3512587" cy="2634440"/>
                </a:xfrm>
                <a:prstGeom prst="rect">
                  <a:avLst/>
                </a:prstGeom>
              </p:spPr>
            </p:pic>
            <p:sp>
              <p:nvSpPr>
                <p:cNvPr id="206" name="TextBox 205"/>
                <p:cNvSpPr txBox="1"/>
                <p:nvPr/>
              </p:nvSpPr>
              <p:spPr>
                <a:xfrm>
                  <a:off x="15542460" y="13542766"/>
                  <a:ext cx="1498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 dirty="0" err="1"/>
                    <a:t>Lp</a:t>
                  </a:r>
                  <a:r>
                    <a:rPr lang="en-US" sz="1800" b="1" dirty="0"/>
                    <a:t> = 2 mm</a:t>
                  </a:r>
                </a:p>
              </p:txBody>
            </p:sp>
          </p:grpSp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8142" y="16331529"/>
                <a:ext cx="3330406" cy="2497804"/>
              </a:xfrm>
              <a:prstGeom prst="rect">
                <a:avLst/>
              </a:prstGeom>
            </p:spPr>
          </p:pic>
          <p:sp>
            <p:nvSpPr>
              <p:cNvPr id="209" name="TextBox 208"/>
              <p:cNvSpPr txBox="1"/>
              <p:nvPr/>
            </p:nvSpPr>
            <p:spPr>
              <a:xfrm>
                <a:off x="10809767" y="16274616"/>
                <a:ext cx="7020648" cy="2775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10718278" y="19170216"/>
              <a:ext cx="7119763" cy="2775384"/>
              <a:chOff x="10718278" y="19170216"/>
              <a:chExt cx="7119763" cy="277538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0718278" y="19175233"/>
                <a:ext cx="3483475" cy="2612607"/>
                <a:chOff x="10543848" y="19307967"/>
                <a:chExt cx="3483475" cy="2612607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3848" y="19307967"/>
                  <a:ext cx="3483475" cy="2612607"/>
                </a:xfrm>
                <a:prstGeom prst="rect">
                  <a:avLst/>
                </a:prstGeom>
              </p:spPr>
            </p:pic>
            <p:sp>
              <p:nvSpPr>
                <p:cNvPr id="207" name="TextBox 206"/>
                <p:cNvSpPr txBox="1"/>
                <p:nvPr/>
              </p:nvSpPr>
              <p:spPr>
                <a:xfrm>
                  <a:off x="11878518" y="19600557"/>
                  <a:ext cx="1498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 dirty="0" err="1"/>
                    <a:t>Lp</a:t>
                  </a:r>
                  <a:r>
                    <a:rPr lang="en-US" sz="1800" b="1" dirty="0"/>
                    <a:t> = 3 mm</a:t>
                  </a:r>
                </a:p>
              </p:txBody>
            </p:sp>
          </p:grpSp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73107" y="19278158"/>
                <a:ext cx="3407663" cy="2555747"/>
              </a:xfrm>
              <a:prstGeom prst="rect">
                <a:avLst/>
              </a:prstGeom>
            </p:spPr>
          </p:pic>
          <p:sp>
            <p:nvSpPr>
              <p:cNvPr id="210" name="TextBox 209"/>
              <p:cNvSpPr txBox="1"/>
              <p:nvPr/>
            </p:nvSpPr>
            <p:spPr>
              <a:xfrm>
                <a:off x="10817393" y="19170216"/>
                <a:ext cx="7020648" cy="2775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0761200" y="22065816"/>
              <a:ext cx="7061557" cy="2775384"/>
              <a:chOff x="10761200" y="22065816"/>
              <a:chExt cx="7061557" cy="2775384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10761200" y="22168227"/>
                <a:ext cx="3488200" cy="2616150"/>
                <a:chOff x="10600995" y="21920574"/>
                <a:chExt cx="3488200" cy="2616150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0995" y="21920574"/>
                  <a:ext cx="3488200" cy="2616150"/>
                </a:xfrm>
                <a:prstGeom prst="rect">
                  <a:avLst/>
                </a:prstGeom>
              </p:spPr>
            </p:pic>
            <p:sp>
              <p:nvSpPr>
                <p:cNvPr id="208" name="TextBox 207"/>
                <p:cNvSpPr txBox="1"/>
                <p:nvPr/>
              </p:nvSpPr>
              <p:spPr>
                <a:xfrm>
                  <a:off x="11965608" y="22213164"/>
                  <a:ext cx="1498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 dirty="0" err="1"/>
                    <a:t>Lp</a:t>
                  </a:r>
                  <a:r>
                    <a:rPr lang="en-US" sz="1800" b="1" dirty="0"/>
                    <a:t> = 4 mm</a:t>
                  </a:r>
                </a:p>
              </p:txBody>
            </p:sp>
          </p:grpSp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46369" y="22169147"/>
                <a:ext cx="3461137" cy="2595853"/>
              </a:xfrm>
              <a:prstGeom prst="rect">
                <a:avLst/>
              </a:prstGeom>
            </p:spPr>
          </p:pic>
          <p:sp>
            <p:nvSpPr>
              <p:cNvPr id="211" name="TextBox 210"/>
              <p:cNvSpPr txBox="1"/>
              <p:nvPr/>
            </p:nvSpPr>
            <p:spPr>
              <a:xfrm>
                <a:off x="10802109" y="22065816"/>
                <a:ext cx="7020648" cy="2775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28688966" y="18826851"/>
            <a:ext cx="1469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Pillar - 1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29289309" y="22158962"/>
            <a:ext cx="1469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Pillar - 2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344437" y="12573000"/>
            <a:ext cx="8306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flow over a flat plate at zero angle of incidence (zero pressure gradient) is considered to characterize the response of the bimorph. 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454903" y="11818203"/>
            <a:ext cx="759261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B082A"/>
                </a:solidFill>
              </a:rPr>
              <a:t>Flow conditions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10821583" y="11823344"/>
            <a:ext cx="708541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B082A"/>
                </a:solidFill>
              </a:rPr>
              <a:t>Results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142339" y="16859071"/>
            <a:ext cx="8306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flat plate was 1 m long and the </a:t>
            </a:r>
            <a:r>
              <a:rPr lang="en-US" sz="2400" dirty="0" err="1"/>
              <a:t>micropillar</a:t>
            </a:r>
            <a:r>
              <a:rPr lang="en-US" sz="2400" dirty="0"/>
              <a:t> was place at 0.6 m from the leading edge. The flow velocity was varied from  </a:t>
            </a:r>
          </a:p>
          <a:p>
            <a:pPr algn="just"/>
            <a:r>
              <a:rPr lang="en-US" sz="2400" dirty="0"/>
              <a:t>     1 m/s to 30 m/s. 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1066800" y="18341161"/>
            <a:ext cx="441311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Blasius solution was used to simulate the boundary layer velocity profiles in the laminar and turbulent region.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 the free-stream velocity is increased, flow transition is considered as the local Reynolds number at the sensor location reaches 500,000.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height of the </a:t>
            </a:r>
            <a:r>
              <a:rPr lang="en-US" sz="2400" dirty="0" err="1"/>
              <a:t>micropillar</a:t>
            </a:r>
            <a:r>
              <a:rPr lang="en-US" sz="2400" dirty="0"/>
              <a:t> was also varied from 1 mm to  4 mm.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 The boundary layer thickness decreases with increasing velocity and the objective here was to study the effect of the pillar height on its ability to detect boundary layer transition.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6296124" y="17830800"/>
            <a:ext cx="3388950" cy="1408517"/>
            <a:chOff x="6296124" y="17754600"/>
            <a:chExt cx="3388950" cy="1408517"/>
          </a:xfrm>
        </p:grpSpPr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296124" y="18047950"/>
              <a:ext cx="1659903" cy="1115167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10502" y="18047950"/>
              <a:ext cx="1220097" cy="1081570"/>
            </a:xfrm>
            <a:prstGeom prst="rect">
              <a:avLst/>
            </a:prstGeom>
          </p:spPr>
        </p:pic>
        <p:sp>
          <p:nvSpPr>
            <p:cNvPr id="219" name="TextBox 218"/>
            <p:cNvSpPr txBox="1"/>
            <p:nvPr/>
          </p:nvSpPr>
          <p:spPr>
            <a:xfrm>
              <a:off x="6576312" y="17767864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Laminar BL 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224273" y="17754600"/>
              <a:ext cx="1460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Turbulent BL </a:t>
              </a:r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8043736" y="17921752"/>
              <a:ext cx="0" cy="120595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TextBox 222"/>
          <p:cNvSpPr txBox="1"/>
          <p:nvPr/>
        </p:nvSpPr>
        <p:spPr>
          <a:xfrm>
            <a:off x="3657600" y="13716000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of  boundary layer velocity profiles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10662523" y="12590959"/>
            <a:ext cx="7320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charge output and the deflection profile of the pillar are able to identify the boundary layer velocity profile transition from laminar to turbulent.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9202400" y="11835825"/>
            <a:ext cx="759261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B082A"/>
                </a:solidFill>
              </a:rPr>
              <a:t>Flow conditions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27861157" y="11811000"/>
            <a:ext cx="74956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B082A"/>
                </a:solidFill>
              </a:rPr>
              <a:t>Results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19215064" y="18705016"/>
            <a:ext cx="38601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Two </a:t>
            </a:r>
            <a:r>
              <a:rPr lang="en-US" sz="2400" dirty="0" err="1"/>
              <a:t>micropillars</a:t>
            </a:r>
            <a:r>
              <a:rPr lang="en-US" sz="2400" dirty="0"/>
              <a:t> were considered in this case at two different locations on the airfoil.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Pillar 1 : At 60% chord to detect the onset of flow separation.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Pillar 2 : At 3.5 % chord on the lower surface to track the stagnation point.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19038178" y="15225248"/>
            <a:ext cx="3936895" cy="3519952"/>
            <a:chOff x="18868753" y="14478000"/>
            <a:chExt cx="3936895" cy="35199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" t="722" r="722" b="2039"/>
            <a:stretch/>
          </p:blipFill>
          <p:spPr>
            <a:xfrm>
              <a:off x="18868753" y="14497549"/>
              <a:ext cx="3936895" cy="3500403"/>
            </a:xfrm>
            <a:prstGeom prst="rect">
              <a:avLst/>
            </a:prstGeom>
          </p:spPr>
        </p:pic>
        <p:sp>
          <p:nvSpPr>
            <p:cNvPr id="234" name="TextBox 233"/>
            <p:cNvSpPr txBox="1"/>
            <p:nvPr/>
          </p:nvSpPr>
          <p:spPr>
            <a:xfrm>
              <a:off x="20098410" y="14478000"/>
              <a:ext cx="1919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AoA</a:t>
              </a:r>
              <a:r>
                <a:rPr lang="en-US" sz="2000" b="1" dirty="0"/>
                <a:t> : 0 </a:t>
              </a:r>
              <a:r>
                <a:rPr lang="en-US" sz="2000" b="1" dirty="0" err="1"/>
                <a:t>deg</a:t>
              </a:r>
              <a:endParaRPr lang="en-US" sz="2000" b="1" dirty="0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3236593" y="15240000"/>
            <a:ext cx="3961312" cy="3587126"/>
            <a:chOff x="22860646" y="14478000"/>
            <a:chExt cx="3961312" cy="35871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" t="557" r="557" b="1553"/>
            <a:stretch/>
          </p:blipFill>
          <p:spPr>
            <a:xfrm>
              <a:off x="22860646" y="14543012"/>
              <a:ext cx="3961312" cy="3522114"/>
            </a:xfrm>
            <a:prstGeom prst="rect">
              <a:avLst/>
            </a:prstGeom>
          </p:spPr>
        </p:pic>
        <p:sp>
          <p:nvSpPr>
            <p:cNvPr id="235" name="TextBox 234"/>
            <p:cNvSpPr txBox="1"/>
            <p:nvPr/>
          </p:nvSpPr>
          <p:spPr>
            <a:xfrm>
              <a:off x="24172726" y="14478000"/>
              <a:ext cx="1919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AoA</a:t>
              </a:r>
              <a:r>
                <a:rPr lang="en-US" sz="2000" b="1" dirty="0"/>
                <a:t> : 20 </a:t>
              </a:r>
              <a:r>
                <a:rPr lang="en-US" sz="2000" b="1" dirty="0" err="1"/>
                <a:t>deg</a:t>
              </a:r>
              <a:endParaRPr lang="en-US" sz="20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19215064" y="22631400"/>
            <a:ext cx="4542167" cy="3374727"/>
            <a:chOff x="19215064" y="22761873"/>
            <a:chExt cx="4542167" cy="337472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5064" y="23133026"/>
              <a:ext cx="4004765" cy="3003574"/>
            </a:xfrm>
            <a:prstGeom prst="rect">
              <a:avLst/>
            </a:prstGeom>
          </p:spPr>
        </p:pic>
        <p:sp>
          <p:nvSpPr>
            <p:cNvPr id="236" name="TextBox 235"/>
            <p:cNvSpPr txBox="1"/>
            <p:nvPr/>
          </p:nvSpPr>
          <p:spPr>
            <a:xfrm>
              <a:off x="20063712" y="22761873"/>
              <a:ext cx="369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Lift coefficient vs.  </a:t>
              </a:r>
              <a:r>
                <a:rPr lang="en-US" sz="2000" b="1" dirty="0" err="1"/>
                <a:t>AoA</a:t>
              </a:r>
              <a:endParaRPr lang="en-US" sz="2000" b="1" dirty="0"/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23877067" y="22612290"/>
            <a:ext cx="369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Separation pt. vs.  </a:t>
            </a:r>
            <a:r>
              <a:rPr lang="en-US" sz="2000" b="1" dirty="0" err="1"/>
              <a:t>AoA</a:t>
            </a:r>
            <a:endParaRPr lang="en-US" sz="2000" b="1" dirty="0"/>
          </a:p>
        </p:txBody>
      </p:sp>
      <p:sp>
        <p:nvSpPr>
          <p:cNvPr id="240" name="TextBox 239"/>
          <p:cNvSpPr txBox="1"/>
          <p:nvPr/>
        </p:nvSpPr>
        <p:spPr>
          <a:xfrm>
            <a:off x="19108735" y="12573000"/>
            <a:ext cx="75933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CFD data was taken from previous research where Reynolds-Averaged </a:t>
            </a:r>
            <a:r>
              <a:rPr lang="en-US" sz="2400" dirty="0" err="1"/>
              <a:t>Navier</a:t>
            </a:r>
            <a:r>
              <a:rPr lang="en-US" sz="2400" dirty="0"/>
              <a:t> Stokes equations were solved for flow over wings and airfoils through post-stall angles of attack.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Data was taken for Re = 3 million for NACA 4415 wings and boundary layer velocity profiles were extracted at the mid-span section for the complete range of angles.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7695748" y="18300428"/>
            <a:ext cx="7889652" cy="3265532"/>
            <a:chOff x="27537150" y="15544800"/>
            <a:chExt cx="8276850" cy="3425793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" r="4782"/>
            <a:stretch/>
          </p:blipFill>
          <p:spPr>
            <a:xfrm>
              <a:off x="27537150" y="15544800"/>
              <a:ext cx="4240450" cy="3385019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" t="-651" r="5568" b="-1"/>
            <a:stretch/>
          </p:blipFill>
          <p:spPr>
            <a:xfrm>
              <a:off x="31702517" y="15544800"/>
              <a:ext cx="4111483" cy="342579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7691995" y="18288000"/>
            <a:ext cx="7911880" cy="6946628"/>
            <a:chOff x="27691995" y="15621100"/>
            <a:chExt cx="7911880" cy="6946628"/>
          </a:xfrm>
        </p:grpSpPr>
        <p:sp>
          <p:nvSpPr>
            <p:cNvPr id="246" name="TextBox 245"/>
            <p:cNvSpPr txBox="1"/>
            <p:nvPr/>
          </p:nvSpPr>
          <p:spPr>
            <a:xfrm>
              <a:off x="27691995" y="19235491"/>
              <a:ext cx="7911880" cy="333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7691995" y="15621100"/>
              <a:ext cx="7911880" cy="333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914245" y="449759"/>
            <a:ext cx="22711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MAE 538 – Design of Smart Materials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407" y="5643597"/>
            <a:ext cx="3398393" cy="3351259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8075136" y="9344279"/>
            <a:ext cx="395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“FLY- By- FEEL”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98185" y="8581782"/>
            <a:ext cx="274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Width  = 400 µm</a:t>
            </a:r>
          </a:p>
          <a:p>
            <a:r>
              <a:rPr lang="en-US" sz="1800" dirty="0"/>
              <a:t>Thickness = 100 µm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7861156" y="12808089"/>
            <a:ext cx="75933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charge output and pillar tip deflection were calculated for the pillars.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Pillar – 1 shows a change in deflection direction as the separation point reaches the sensor location at an angle of attack around 16 degrees.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While at very high angles of attack, the flow is completely separated and this can be seen in the sensor response.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is also reflected in the charge output of this piezoelectric bimorph system.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Pillar – 2 is also able to register a change in deflection direction as the stagnation point crosses this </a:t>
            </a:r>
            <a:r>
              <a:rPr lang="en-US" sz="2400" dirty="0" err="1"/>
              <a:t>micropillar</a:t>
            </a:r>
            <a:r>
              <a:rPr lang="en-US" sz="2400" dirty="0"/>
              <a:t> location near the leading edge of the airfoil.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9224863" y="18605333"/>
            <a:ext cx="1469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Pillar - 1</a:t>
            </a:r>
          </a:p>
        </p:txBody>
      </p:sp>
    </p:spTree>
    <p:extLst>
      <p:ext uri="{BB962C8B-B14F-4D97-AF65-F5344CB8AC3E}">
        <p14:creationId xmlns:p14="http://schemas.microsoft.com/office/powerpoint/2010/main" val="323025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672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Rankin Gemmer</dc:creator>
  <cp:lastModifiedBy>Aditya Saini</cp:lastModifiedBy>
  <cp:revision>288</cp:revision>
  <cp:lastPrinted>2014-04-15T21:57:17Z</cp:lastPrinted>
  <dcterms:created xsi:type="dcterms:W3CDTF">2013-04-15T19:06:04Z</dcterms:created>
  <dcterms:modified xsi:type="dcterms:W3CDTF">2017-02-16T20:05:43Z</dcterms:modified>
</cp:coreProperties>
</file>